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0" r:id="rId24"/>
    <p:sldId id="281" r:id="rId25"/>
    <p:sldId id="282" r:id="rId26"/>
    <p:sldId id="27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88BD-0762-4DEE-911C-E8BD1931EA57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2C8F2-CBBF-473F-AF84-AC22BFB30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65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88BD-0762-4DEE-911C-E8BD1931EA57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2C8F2-CBBF-473F-AF84-AC22BFB30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0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88BD-0762-4DEE-911C-E8BD1931EA57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2C8F2-CBBF-473F-AF84-AC22BFB30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0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88BD-0762-4DEE-911C-E8BD1931EA57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2C8F2-CBBF-473F-AF84-AC22BFB30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4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88BD-0762-4DEE-911C-E8BD1931EA57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2C8F2-CBBF-473F-AF84-AC22BFB30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86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88BD-0762-4DEE-911C-E8BD1931EA57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2C8F2-CBBF-473F-AF84-AC22BFB30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3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88BD-0762-4DEE-911C-E8BD1931EA57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2C8F2-CBBF-473F-AF84-AC22BFB30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610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88BD-0762-4DEE-911C-E8BD1931EA57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2C8F2-CBBF-473F-AF84-AC22BFB30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843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88BD-0762-4DEE-911C-E8BD1931EA57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2C8F2-CBBF-473F-AF84-AC22BFB30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34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88BD-0762-4DEE-911C-E8BD1931EA57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2C8F2-CBBF-473F-AF84-AC22BFB30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327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88BD-0762-4DEE-911C-E8BD1931EA57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2C8F2-CBBF-473F-AF84-AC22BFB30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9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088BD-0762-4DEE-911C-E8BD1931EA57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2C8F2-CBBF-473F-AF84-AC22BFB30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12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895" y="1183341"/>
            <a:ext cx="7611996" cy="4262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84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1294" y="739588"/>
            <a:ext cx="1035423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What injection techniques are available, and how are they performed? </a:t>
            </a:r>
          </a:p>
          <a:p>
            <a:endParaRPr lang="en-US" sz="2800" b="1" dirty="0">
              <a:solidFill>
                <a:srgbClr val="0070C0"/>
              </a:solidFill>
            </a:endParaRPr>
          </a:p>
          <a:p>
            <a:r>
              <a:rPr lang="en-US" sz="2400" dirty="0" smtClean="0"/>
              <a:t>During tattooing, the goal is to place the entire injection volume into the </a:t>
            </a:r>
            <a:r>
              <a:rPr lang="en-US" sz="2400" b="1" dirty="0" smtClean="0">
                <a:solidFill>
                  <a:srgbClr val="FF0000"/>
                </a:solidFill>
              </a:rPr>
              <a:t>submucosal space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Carbon black, when injected into the submucosa, creates a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physical black stain </a:t>
            </a:r>
            <a:r>
              <a:rPr lang="en-US" sz="2400" dirty="0" smtClean="0"/>
              <a:t>that can be seen </a:t>
            </a:r>
            <a:r>
              <a:rPr lang="en-US" sz="2400" dirty="0" err="1" smtClean="0"/>
              <a:t>endoscopically</a:t>
            </a:r>
            <a:r>
              <a:rPr lang="en-US" sz="2400" dirty="0" smtClean="0"/>
              <a:t> from the </a:t>
            </a:r>
            <a:r>
              <a:rPr lang="en-US" sz="2400" dirty="0" smtClean="0">
                <a:solidFill>
                  <a:srgbClr val="FF0000"/>
                </a:solidFill>
              </a:rPr>
              <a:t>lumen</a:t>
            </a:r>
            <a:r>
              <a:rPr lang="en-US" sz="2400" dirty="0" smtClean="0"/>
              <a:t> and surgically from the </a:t>
            </a:r>
            <a:r>
              <a:rPr lang="en-US" sz="2400" dirty="0" smtClean="0">
                <a:solidFill>
                  <a:srgbClr val="FF0000"/>
                </a:solidFill>
              </a:rPr>
              <a:t>peritoneal cavity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The most common </a:t>
            </a:r>
            <a:r>
              <a:rPr lang="en-US" sz="2400" b="1" dirty="0" smtClean="0"/>
              <a:t>error</a:t>
            </a:r>
            <a:r>
              <a:rPr lang="en-US" sz="2400" dirty="0" smtClean="0"/>
              <a:t> made during injection is to </a:t>
            </a:r>
            <a:r>
              <a:rPr lang="en-US" sz="2400" b="1" dirty="0" smtClean="0"/>
              <a:t>insert the needle through the colonic mucosa and simply begin the injection process</a:t>
            </a:r>
            <a:r>
              <a:rPr lang="en-US" sz="2400" dirty="0" smtClean="0"/>
              <a:t>. This action risks placing the tattoo in the </a:t>
            </a:r>
            <a:r>
              <a:rPr lang="en-US" sz="2400" dirty="0" smtClean="0">
                <a:solidFill>
                  <a:srgbClr val="FF0000"/>
                </a:solidFill>
              </a:rPr>
              <a:t>peritoneal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cavity</a:t>
            </a:r>
            <a:r>
              <a:rPr lang="en-US" sz="2400" dirty="0" smtClean="0"/>
              <a:t> or into </a:t>
            </a:r>
            <a:r>
              <a:rPr lang="en-US" sz="2400" dirty="0" err="1" smtClean="0">
                <a:solidFill>
                  <a:srgbClr val="FF0000"/>
                </a:solidFill>
              </a:rPr>
              <a:t>extracolonic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tissue</a:t>
            </a:r>
            <a:r>
              <a:rPr lang="en-US" sz="2400" dirty="0" smtClean="0"/>
              <a:t> such as the </a:t>
            </a:r>
            <a:r>
              <a:rPr lang="en-US" sz="2400" dirty="0" err="1" smtClean="0"/>
              <a:t>omentum</a:t>
            </a:r>
            <a:r>
              <a:rPr lang="en-US" sz="2400" dirty="0" smtClean="0"/>
              <a:t>, kidney, stomach, or small intestine.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There are 2 methods to reliably create an injection confined to the submucosa</a:t>
            </a:r>
          </a:p>
          <a:p>
            <a:endParaRPr lang="en-US" sz="2400" dirty="0"/>
          </a:p>
        </p:txBody>
      </p:sp>
      <p:sp>
        <p:nvSpPr>
          <p:cNvPr id="3" name="&quot;No&quot; Symbol 2"/>
          <p:cNvSpPr/>
          <p:nvPr/>
        </p:nvSpPr>
        <p:spPr>
          <a:xfrm>
            <a:off x="820270" y="3980330"/>
            <a:ext cx="242047" cy="255494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89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7506" y="753035"/>
            <a:ext cx="1066351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Technique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1</a:t>
            </a:r>
          </a:p>
          <a:p>
            <a:endParaRPr lang="en-US" sz="3200" b="1" dirty="0" smtClean="0">
              <a:solidFill>
                <a:srgbClr val="0070C0"/>
              </a:solidFill>
            </a:endParaRPr>
          </a:p>
          <a:p>
            <a:r>
              <a:rPr lang="en-US" sz="2800" dirty="0" smtClean="0"/>
              <a:t>The most reliable method is to first place a </a:t>
            </a:r>
            <a:r>
              <a:rPr lang="en-US" sz="2800" dirty="0" smtClean="0">
                <a:solidFill>
                  <a:srgbClr val="FF0000"/>
                </a:solidFill>
              </a:rPr>
              <a:t>0.5- to 1.0-mL </a:t>
            </a:r>
            <a:r>
              <a:rPr lang="en-US" sz="2800" dirty="0" smtClean="0"/>
              <a:t>submucosal </a:t>
            </a:r>
            <a:r>
              <a:rPr lang="en-US" sz="2800" b="1" dirty="0" smtClean="0"/>
              <a:t>bleb</a:t>
            </a:r>
            <a:r>
              <a:rPr lang="en-US" sz="2800" dirty="0" smtClean="0"/>
              <a:t> of </a:t>
            </a:r>
            <a:r>
              <a:rPr lang="en-US" sz="2800" dirty="0" smtClean="0">
                <a:solidFill>
                  <a:srgbClr val="FF0000"/>
                </a:solidFill>
              </a:rPr>
              <a:t>saline</a:t>
            </a:r>
            <a:r>
              <a:rPr lang="en-US" sz="2800" dirty="0" smtClean="0"/>
              <a:t> (Figure 1). Then, a needle to deliver the tattoo is inserted into the saline bleb, and the tattoo is injected.</a:t>
            </a:r>
          </a:p>
          <a:p>
            <a:r>
              <a:rPr lang="en-US" sz="2800" dirty="0" smtClean="0"/>
              <a:t> This technique will reliably ensure that the tattoo enters only the </a:t>
            </a:r>
            <a:r>
              <a:rPr lang="en-US" sz="2800" b="1" dirty="0" smtClean="0"/>
              <a:t>submucosal space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2649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9" y="712694"/>
            <a:ext cx="11733011" cy="523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45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874059"/>
            <a:ext cx="1050215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Technique 2</a:t>
            </a:r>
          </a:p>
          <a:p>
            <a:endParaRPr lang="en-US" sz="2800" b="1" dirty="0" smtClean="0">
              <a:solidFill>
                <a:srgbClr val="0070C0"/>
              </a:solidFill>
            </a:endParaRPr>
          </a:p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is direct injection of the tattoo into the submucosa </a:t>
            </a:r>
            <a:r>
              <a:rPr lang="en-US" sz="2800" dirty="0" smtClean="0"/>
              <a:t>(Figure 2).</a:t>
            </a:r>
          </a:p>
          <a:p>
            <a:r>
              <a:rPr lang="en-US" sz="2800" dirty="0" smtClean="0"/>
              <a:t> Expert </a:t>
            </a:r>
            <a:r>
              <a:rPr lang="en-US" sz="2800" dirty="0" err="1" smtClean="0"/>
              <a:t>endoscopists</a:t>
            </a:r>
            <a:r>
              <a:rPr lang="en-US" sz="2800" dirty="0" smtClean="0"/>
              <a:t> can perform this reliably by approaching the mucosa </a:t>
            </a:r>
            <a:r>
              <a:rPr lang="en-US" sz="2800" b="1" dirty="0" smtClean="0"/>
              <a:t>tangentially</a:t>
            </a:r>
            <a:r>
              <a:rPr lang="en-US" sz="2800" dirty="0" smtClean="0"/>
              <a:t> (rather than </a:t>
            </a:r>
            <a:r>
              <a:rPr lang="en-US" sz="2800" dirty="0" err="1" smtClean="0"/>
              <a:t>en</a:t>
            </a:r>
            <a:r>
              <a:rPr lang="en-US" sz="2800" dirty="0" smtClean="0"/>
              <a:t> face), </a:t>
            </a:r>
            <a:r>
              <a:rPr lang="en-US" sz="2800" b="1" dirty="0" smtClean="0"/>
              <a:t>inserting</a:t>
            </a:r>
            <a:r>
              <a:rPr lang="en-US" sz="2800" dirty="0" smtClean="0"/>
              <a:t> the needle, and </a:t>
            </a:r>
            <a:r>
              <a:rPr lang="en-US" sz="2800" b="1" dirty="0" smtClean="0"/>
              <a:t>lifting</a:t>
            </a:r>
            <a:r>
              <a:rPr lang="en-US" sz="2800" dirty="0" smtClean="0"/>
              <a:t> the needle toward the center of the lumen. </a:t>
            </a:r>
          </a:p>
          <a:p>
            <a:r>
              <a:rPr lang="en-US" sz="2800" dirty="0" smtClean="0"/>
              <a:t>If the shape of the needle, including the </a:t>
            </a:r>
            <a:r>
              <a:rPr lang="en-US" sz="2800" b="1" dirty="0" smtClean="0"/>
              <a:t>bevel,</a:t>
            </a:r>
            <a:r>
              <a:rPr lang="en-US" sz="2800" dirty="0" smtClean="0"/>
              <a:t> is </a:t>
            </a:r>
            <a:r>
              <a:rPr lang="en-US" sz="2800" b="1" dirty="0" smtClean="0"/>
              <a:t>visible</a:t>
            </a:r>
            <a:r>
              <a:rPr lang="en-US" sz="2800" dirty="0" smtClean="0"/>
              <a:t> through the mucosa, the needle tip is reliably in the </a:t>
            </a:r>
            <a:r>
              <a:rPr lang="en-US" sz="2800" b="1" dirty="0" smtClean="0"/>
              <a:t>submucosa</a:t>
            </a:r>
            <a:r>
              <a:rPr lang="en-US" sz="2800" dirty="0" smtClean="0"/>
              <a:t>. A small injection is made to verify that a </a:t>
            </a:r>
            <a:r>
              <a:rPr lang="en-US" sz="2800" dirty="0" smtClean="0">
                <a:solidFill>
                  <a:srgbClr val="FF0000"/>
                </a:solidFill>
              </a:rPr>
              <a:t>submucosal bleb </a:t>
            </a:r>
            <a:r>
              <a:rPr lang="en-US" sz="2800" dirty="0" smtClean="0"/>
              <a:t>develops, and then the injection is completed. The correct injection volume at each site </a:t>
            </a:r>
            <a:r>
              <a:rPr lang="en-US" sz="2800" dirty="0" smtClean="0">
                <a:solidFill>
                  <a:srgbClr val="FF0000"/>
                </a:solidFill>
              </a:rPr>
              <a:t>is 0.75 to 1.0 </a:t>
            </a:r>
            <a:r>
              <a:rPr lang="en-US" sz="2800" dirty="0" err="1" smtClean="0">
                <a:solidFill>
                  <a:srgbClr val="FF0000"/>
                </a:solidFill>
              </a:rPr>
              <a:t>mL</a:t>
            </a:r>
            <a:r>
              <a:rPr lang="en-US" sz="2800" dirty="0" err="1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7784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11" y="981634"/>
            <a:ext cx="11363457" cy="5190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2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3376" y="1304366"/>
            <a:ext cx="1058283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How do the techniques for surgical vs endoscopic marking differ?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For </a:t>
            </a:r>
            <a:r>
              <a:rPr lang="en-US" sz="2800" b="1" dirty="0" smtClean="0"/>
              <a:t>surgical</a:t>
            </a:r>
            <a:r>
              <a:rPr lang="en-US" sz="2800" dirty="0" smtClean="0"/>
              <a:t> marking, it is best to inject all </a:t>
            </a:r>
            <a:r>
              <a:rPr lang="en-US" sz="2800" dirty="0" smtClean="0">
                <a:solidFill>
                  <a:srgbClr val="FF0000"/>
                </a:solidFill>
              </a:rPr>
              <a:t>4 quadrants </a:t>
            </a:r>
            <a:r>
              <a:rPr lang="en-US" sz="2800" dirty="0" smtClean="0"/>
              <a:t>of the lumen. Optimally created, the </a:t>
            </a:r>
            <a:r>
              <a:rPr lang="en-US" sz="2800" b="1" dirty="0" smtClean="0"/>
              <a:t>4 tattoos are opposite each other</a:t>
            </a:r>
            <a:r>
              <a:rPr lang="en-US" sz="2800" dirty="0" smtClean="0"/>
              <a:t>, nearly touching each other along the circumference of the wall.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When marking for </a:t>
            </a:r>
            <a:r>
              <a:rPr lang="en-US" sz="2800" b="1" dirty="0" smtClean="0"/>
              <a:t>endoscopic</a:t>
            </a:r>
            <a:r>
              <a:rPr lang="en-US" sz="2800" dirty="0" smtClean="0"/>
              <a:t> follow-up, tattooing only </a:t>
            </a:r>
            <a:r>
              <a:rPr lang="en-US" sz="2800" dirty="0" smtClean="0">
                <a:solidFill>
                  <a:srgbClr val="FF0000"/>
                </a:solidFill>
              </a:rPr>
              <a:t>1 side </a:t>
            </a:r>
            <a:r>
              <a:rPr lang="en-US" sz="2800" dirty="0" smtClean="0"/>
              <a:t>of the colon wall is sufficient.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290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8153" y="1210235"/>
            <a:ext cx="969532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What are the benefits and limitations of tattooing in the colon? </a:t>
            </a:r>
          </a:p>
          <a:p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Effective tattooing has been shown to </a:t>
            </a:r>
            <a:r>
              <a:rPr lang="en-US" sz="2400" dirty="0" smtClean="0">
                <a:solidFill>
                  <a:srgbClr val="FF0000"/>
                </a:solidFill>
              </a:rPr>
              <a:t>reduce operating room time </a:t>
            </a:r>
            <a:r>
              <a:rPr lang="en-US" sz="2400" dirty="0" smtClean="0"/>
              <a:t>with the result of a significant cost savings.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Furthermore, effective tattooing is the most reliable method of </a:t>
            </a:r>
            <a:r>
              <a:rPr lang="en-US" sz="2400" dirty="0" smtClean="0">
                <a:solidFill>
                  <a:srgbClr val="FF0000"/>
                </a:solidFill>
              </a:rPr>
              <a:t>ensuring </a:t>
            </a:r>
            <a:r>
              <a:rPr lang="en-US" sz="2400" dirty="0" smtClean="0"/>
              <a:t>that the correct segment of colon is resected.</a:t>
            </a:r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b="1" dirty="0" smtClean="0"/>
              <a:t>Visualization of the tattoo from the peritoneal cavity is most </a:t>
            </a:r>
            <a:r>
              <a:rPr lang="en-US" sz="2400" b="1" dirty="0" smtClean="0">
                <a:solidFill>
                  <a:srgbClr val="FF0000"/>
                </a:solidFill>
              </a:rPr>
              <a:t>difficult</a:t>
            </a:r>
            <a:r>
              <a:rPr lang="en-US" sz="2400" b="1" dirty="0" smtClean="0"/>
              <a:t> in </a:t>
            </a:r>
            <a:r>
              <a:rPr lang="en-US" sz="2400" b="1" dirty="0" smtClean="0">
                <a:solidFill>
                  <a:srgbClr val="FF0000"/>
                </a:solidFill>
              </a:rPr>
              <a:t>obese males</a:t>
            </a:r>
            <a:r>
              <a:rPr lang="en-US" sz="2400" b="1" dirty="0" smtClean="0"/>
              <a:t>, in whom </a:t>
            </a:r>
            <a:r>
              <a:rPr lang="en-US" sz="2400" b="1" dirty="0" err="1" smtClean="0"/>
              <a:t>pericolonic</a:t>
            </a:r>
            <a:r>
              <a:rPr lang="en-US" sz="2400" b="1" dirty="0" smtClean="0"/>
              <a:t> fat can obscure visibility of the tattoo</a:t>
            </a:r>
            <a:r>
              <a:rPr lang="en-US" sz="2400" dirty="0" smtClean="0"/>
              <a:t>. Injection of </a:t>
            </a:r>
            <a:r>
              <a:rPr lang="en-US" sz="2400" dirty="0" smtClean="0">
                <a:solidFill>
                  <a:srgbClr val="FF0000"/>
                </a:solidFill>
              </a:rPr>
              <a:t>larger</a:t>
            </a:r>
            <a:r>
              <a:rPr lang="en-US" sz="2400" dirty="0" smtClean="0"/>
              <a:t> tattoo volumes may be considered in such patients who are tattooed for surgery.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8397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2694" y="699247"/>
            <a:ext cx="10986247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What complications are associated with this procedure? </a:t>
            </a:r>
          </a:p>
          <a:p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Injection of India ink has been associated with </a:t>
            </a:r>
            <a:r>
              <a:rPr lang="en-US" sz="2800" b="1" dirty="0" smtClean="0">
                <a:solidFill>
                  <a:srgbClr val="FF0000"/>
                </a:solidFill>
              </a:rPr>
              <a:t>immunologic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complications</a:t>
            </a:r>
            <a:r>
              <a:rPr lang="en-US" sz="2800" b="1" dirty="0" smtClean="0"/>
              <a:t> </a:t>
            </a:r>
            <a:r>
              <a:rPr lang="en-US" sz="2800" dirty="0" smtClean="0"/>
              <a:t>as noted previously.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 Otherwise, </a:t>
            </a:r>
            <a:r>
              <a:rPr lang="en-US" sz="2800" b="1" dirty="0" smtClean="0"/>
              <a:t>complications are </a:t>
            </a:r>
            <a:r>
              <a:rPr lang="en-US" sz="2800" b="1" dirty="0" smtClean="0">
                <a:solidFill>
                  <a:srgbClr val="FF0000"/>
                </a:solidFill>
              </a:rPr>
              <a:t>rare</a:t>
            </a:r>
            <a:r>
              <a:rPr lang="en-US" sz="2800" b="1" dirty="0" smtClean="0"/>
              <a:t> </a:t>
            </a:r>
            <a:r>
              <a:rPr lang="en-US" sz="2800" dirty="0" smtClean="0"/>
              <a:t>and result primarily from ineffective tattooing.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 If the tattoo spreads under the lesion, it has been reported to increase the risk of </a:t>
            </a:r>
            <a:r>
              <a:rPr lang="en-US" sz="2800" b="1" dirty="0" smtClean="0">
                <a:solidFill>
                  <a:srgbClr val="FF0000"/>
                </a:solidFill>
              </a:rPr>
              <a:t>muscle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injury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and </a:t>
            </a:r>
            <a:r>
              <a:rPr lang="en-US" sz="2800" b="1" dirty="0" smtClean="0">
                <a:solidFill>
                  <a:srgbClr val="FF0000"/>
                </a:solidFill>
              </a:rPr>
              <a:t>perforation</a:t>
            </a:r>
            <a:r>
              <a:rPr lang="en-US" sz="2800" dirty="0" smtClean="0"/>
              <a:t> during EMR, suggesting that tattoos sometimes induce </a:t>
            </a:r>
            <a:r>
              <a:rPr lang="en-US" sz="2800" dirty="0" smtClean="0">
                <a:solidFill>
                  <a:srgbClr val="FF0000"/>
                </a:solidFill>
              </a:rPr>
              <a:t>submucosal fibrosis</a:t>
            </a:r>
            <a:r>
              <a:rPr lang="en-US" sz="28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r>
              <a:rPr lang="en-US" sz="2800" dirty="0" smtClean="0"/>
              <a:t>When surgeons are unable to locate a tattoo during laparoscopy or laparotomy, they should confirm the location of the tattoo by </a:t>
            </a:r>
            <a:r>
              <a:rPr lang="en-US" sz="2800" b="1" dirty="0" smtClean="0"/>
              <a:t>intraoperative colonoscopy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6983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72353" y="658906"/>
            <a:ext cx="1079798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Where in relation to the lesion should tattooing be performed?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For surgical marking, it is to tattoo the </a:t>
            </a:r>
            <a:r>
              <a:rPr lang="en-US" sz="3200" b="1" dirty="0" smtClean="0"/>
              <a:t>circumference of the bowel immediately </a:t>
            </a:r>
            <a:r>
              <a:rPr lang="en-US" sz="3200" dirty="0" smtClean="0">
                <a:solidFill>
                  <a:srgbClr val="FF0000"/>
                </a:solidFill>
              </a:rPr>
              <a:t>distal</a:t>
            </a:r>
            <a:r>
              <a:rPr lang="en-US" sz="3200" dirty="0" smtClean="0"/>
              <a:t> to the lesion.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 Some </a:t>
            </a:r>
            <a:r>
              <a:rPr lang="en-US" sz="3200" dirty="0" err="1" smtClean="0"/>
              <a:t>endoscopists</a:t>
            </a:r>
            <a:r>
              <a:rPr lang="en-US" sz="3200" dirty="0" smtClean="0"/>
              <a:t> tattoo both </a:t>
            </a:r>
            <a:r>
              <a:rPr lang="en-US" sz="3200" dirty="0" smtClean="0">
                <a:solidFill>
                  <a:srgbClr val="FF0000"/>
                </a:solidFill>
              </a:rPr>
              <a:t>proximally</a:t>
            </a:r>
            <a:r>
              <a:rPr lang="en-US" sz="3200" dirty="0" smtClean="0"/>
              <a:t> and </a:t>
            </a:r>
            <a:r>
              <a:rPr lang="en-US" sz="3200" dirty="0" smtClean="0">
                <a:solidFill>
                  <a:srgbClr val="FF0000"/>
                </a:solidFill>
              </a:rPr>
              <a:t>distally</a:t>
            </a:r>
            <a:r>
              <a:rPr lang="en-US" sz="3200" dirty="0" smtClean="0"/>
              <a:t>, but this will require the surgeon to identify </a:t>
            </a:r>
            <a:r>
              <a:rPr lang="en-US" sz="3200" b="1" dirty="0" smtClean="0"/>
              <a:t>2 tattoo sites.</a:t>
            </a:r>
            <a:r>
              <a:rPr lang="en-US" sz="32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The endoscopy report should always note </a:t>
            </a:r>
            <a:r>
              <a:rPr lang="en-US" sz="3200" b="1" dirty="0" smtClean="0"/>
              <a:t>the location of the tattoo in relation to the cancer</a:t>
            </a:r>
            <a:r>
              <a:rPr lang="en-US" sz="32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 For tattoos in the </a:t>
            </a:r>
            <a:r>
              <a:rPr lang="en-US" sz="3200" dirty="0" err="1" smtClean="0"/>
              <a:t>rectosigmoid</a:t>
            </a:r>
            <a:r>
              <a:rPr lang="en-US" sz="3200" dirty="0" smtClean="0"/>
              <a:t>, It also recommend noting the </a:t>
            </a:r>
            <a:r>
              <a:rPr lang="en-US" sz="3200" b="1" dirty="0" smtClean="0"/>
              <a:t>distance from the anus</a:t>
            </a:r>
            <a:r>
              <a:rPr lang="en-US" sz="3200" dirty="0" smtClean="0"/>
              <a:t>, which can help the surgeon who is operating in the pelvis.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1702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1941" y="1264024"/>
            <a:ext cx="935915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When marking a </a:t>
            </a:r>
            <a:r>
              <a:rPr lang="en-US" sz="3200" b="1" dirty="0" smtClean="0">
                <a:solidFill>
                  <a:srgbClr val="FF0000"/>
                </a:solidFill>
              </a:rPr>
              <a:t>benign colorectal lesion </a:t>
            </a:r>
            <a:r>
              <a:rPr lang="en-US" sz="3200" dirty="0" smtClean="0"/>
              <a:t>for resection at a later time, it is best to tattoo </a:t>
            </a:r>
            <a:r>
              <a:rPr lang="en-US" sz="3200" b="1" dirty="0" smtClean="0">
                <a:solidFill>
                  <a:srgbClr val="FF0000"/>
                </a:solidFill>
              </a:rPr>
              <a:t>3 to 4 cm distal </a:t>
            </a:r>
            <a:r>
              <a:rPr lang="en-US" sz="3200" dirty="0" smtClean="0"/>
              <a:t>from the lesion, or on the </a:t>
            </a:r>
            <a:r>
              <a:rPr lang="en-US" sz="3200" b="1" dirty="0" smtClean="0">
                <a:solidFill>
                  <a:srgbClr val="FF0000"/>
                </a:solidFill>
              </a:rPr>
              <a:t>wall opposite </a:t>
            </a:r>
            <a:r>
              <a:rPr lang="en-US" sz="3200" dirty="0" smtClean="0"/>
              <a:t>the lesion (</a:t>
            </a:r>
            <a:r>
              <a:rPr lang="en-US" sz="3200" b="1" dirty="0" smtClean="0"/>
              <a:t>due to the risk of perforation during EMR when the tattoo is under the lesion)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0645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282" y="426486"/>
            <a:ext cx="9219138" cy="5960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4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9929" y="766482"/>
            <a:ext cx="1055594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endoscopy report should designate </a:t>
            </a:r>
            <a:r>
              <a:rPr lang="en-US" sz="2400" dirty="0" smtClean="0">
                <a:solidFill>
                  <a:srgbClr val="FF0000"/>
                </a:solidFill>
              </a:rPr>
              <a:t>where the tattoo is in relationship to the lesion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smtClean="0"/>
              <a:t> For example, the report may note that “1 mL of Spot was placed </a:t>
            </a:r>
            <a:r>
              <a:rPr lang="en-US" sz="2400" dirty="0" err="1" smtClean="0"/>
              <a:t>submucosally</a:t>
            </a:r>
            <a:r>
              <a:rPr lang="en-US" sz="2400" dirty="0" smtClean="0"/>
              <a:t> 3 cm distal to the lateral spreading tumor on the same wall of the colon</a:t>
            </a:r>
          </a:p>
          <a:p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smtClean="0"/>
              <a:t>or “1 mL of Spot was placed </a:t>
            </a:r>
            <a:r>
              <a:rPr lang="en-US" sz="2400" dirty="0" err="1" smtClean="0"/>
              <a:t>submucosally</a:t>
            </a:r>
            <a:r>
              <a:rPr lang="en-US" sz="2400" dirty="0" smtClean="0"/>
              <a:t> on the wall directly opposite the lateral spreading lesion.”</a:t>
            </a:r>
          </a:p>
          <a:p>
            <a:endParaRPr lang="en-US" sz="2400" dirty="0"/>
          </a:p>
          <a:p>
            <a:r>
              <a:rPr lang="en-US" sz="2400" dirty="0" smtClean="0"/>
              <a:t> The tattoo should </a:t>
            </a:r>
            <a:r>
              <a:rPr lang="en-US" sz="2400" dirty="0" smtClean="0">
                <a:solidFill>
                  <a:srgbClr val="FF0000"/>
                </a:solidFill>
              </a:rPr>
              <a:t>not</a:t>
            </a:r>
            <a:r>
              <a:rPr lang="en-US" sz="2400" dirty="0" smtClean="0"/>
              <a:t> be allowed to extend </a:t>
            </a:r>
            <a:r>
              <a:rPr lang="en-US" sz="2400" dirty="0" smtClean="0">
                <a:solidFill>
                  <a:srgbClr val="FF0000"/>
                </a:solidFill>
              </a:rPr>
              <a:t>under</a:t>
            </a:r>
            <a:r>
              <a:rPr lang="en-US" sz="2400" dirty="0" smtClean="0"/>
              <a:t> the lesion, as this increases the risk of </a:t>
            </a:r>
            <a:r>
              <a:rPr lang="en-US" sz="2400" dirty="0" smtClean="0">
                <a:solidFill>
                  <a:srgbClr val="FF0000"/>
                </a:solidFill>
              </a:rPr>
              <a:t>submucosal fibrosis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FF0000"/>
                </a:solidFill>
              </a:rPr>
              <a:t>muscle injury during later endoscopic resection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229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8188" y="793376"/>
            <a:ext cx="1026010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After piecemeal EMR</a:t>
            </a:r>
            <a:r>
              <a:rPr lang="en-US" sz="2800" dirty="0" smtClean="0"/>
              <a:t>, when marking a site for subsequent endoscopic follow-up, there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 need to </a:t>
            </a:r>
            <a:r>
              <a:rPr lang="en-US" sz="2800" dirty="0" smtClean="0">
                <a:solidFill>
                  <a:srgbClr val="FF0000"/>
                </a:solidFill>
              </a:rPr>
              <a:t>keep the tattoo distant </a:t>
            </a:r>
            <a:r>
              <a:rPr lang="en-US" sz="2800" dirty="0" smtClean="0"/>
              <a:t>from the site because the </a:t>
            </a:r>
            <a:r>
              <a:rPr lang="en-US" sz="2800" dirty="0" smtClean="0">
                <a:solidFill>
                  <a:srgbClr val="FF0000"/>
                </a:solidFill>
              </a:rPr>
              <a:t>EMR</a:t>
            </a:r>
            <a:r>
              <a:rPr lang="en-US" sz="2800" dirty="0" smtClean="0"/>
              <a:t> itself will result in </a:t>
            </a:r>
            <a:r>
              <a:rPr lang="en-US" sz="2800" dirty="0" smtClean="0">
                <a:solidFill>
                  <a:srgbClr val="FF0000"/>
                </a:solidFill>
              </a:rPr>
              <a:t>submucosal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fibrosis</a:t>
            </a:r>
            <a:r>
              <a:rPr lang="en-US" sz="2800" dirty="0" smtClean="0"/>
              <a:t>. Typically, the tattoo is placed </a:t>
            </a:r>
            <a:r>
              <a:rPr lang="en-US" sz="2800" dirty="0" smtClean="0">
                <a:solidFill>
                  <a:srgbClr val="FF0000"/>
                </a:solidFill>
              </a:rPr>
              <a:t>after</a:t>
            </a:r>
            <a:r>
              <a:rPr lang="en-US" sz="2800" dirty="0" smtClean="0"/>
              <a:t> the resection is completed, and following the placement of any endoscopic </a:t>
            </a:r>
            <a:r>
              <a:rPr lang="en-US" sz="2800" dirty="0" smtClean="0">
                <a:solidFill>
                  <a:srgbClr val="FF0000"/>
                </a:solidFill>
              </a:rPr>
              <a:t>clips</a:t>
            </a:r>
            <a:r>
              <a:rPr lang="en-US" sz="2800" dirty="0" smtClean="0"/>
              <a:t> that may be utilized. Often, there is residual submucosal injection fluid for the EMR that creates an easy target for placement of the tattoo.</a:t>
            </a:r>
          </a:p>
          <a:p>
            <a:r>
              <a:rPr lang="en-US" sz="2800" dirty="0" smtClean="0"/>
              <a:t> </a:t>
            </a:r>
            <a:r>
              <a:rPr lang="en-US" sz="2800" b="1" dirty="0" smtClean="0"/>
              <a:t>The location of the tattoo in relation to the EMR site should be noted in the endoscopy report.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8289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9553" y="820271"/>
            <a:ext cx="1012563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Have any studies been conducted on the cost-effectiveness of the various dyes? </a:t>
            </a:r>
          </a:p>
          <a:p>
            <a:r>
              <a:rPr lang="en-US" sz="2800" dirty="0" smtClean="0"/>
              <a:t>Cost analyses have demonstrated that tattooing is a cost-effective practice because it </a:t>
            </a:r>
            <a:r>
              <a:rPr lang="en-US" sz="2800" dirty="0" smtClean="0">
                <a:solidFill>
                  <a:srgbClr val="FF0000"/>
                </a:solidFill>
              </a:rPr>
              <a:t>shortens</a:t>
            </a:r>
            <a:r>
              <a:rPr lang="en-US" sz="2800" dirty="0" smtClean="0"/>
              <a:t> operating room time significantly. The cost benefits of resecting the </a:t>
            </a:r>
            <a:r>
              <a:rPr lang="en-US" sz="2800" dirty="0" smtClean="0">
                <a:solidFill>
                  <a:srgbClr val="FF0000"/>
                </a:solidFill>
              </a:rPr>
              <a:t>correct</a:t>
            </a:r>
            <a:r>
              <a:rPr lang="en-US" sz="2800" dirty="0" smtClean="0"/>
              <a:t> segment are obvious.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4950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05" y="1936376"/>
            <a:ext cx="10671675" cy="3160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45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2176" y="1246220"/>
            <a:ext cx="7292788" cy="460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57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365" y="696254"/>
            <a:ext cx="6664380" cy="4991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33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424" y="2865580"/>
            <a:ext cx="7464878" cy="30242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87506" y="632012"/>
            <a:ext cx="102601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0070C0"/>
                </a:solidFill>
                <a:latin typeface="Brush Script MT" panose="03060802040406070304" pitchFamily="66" charset="0"/>
              </a:rPr>
              <a:t>Thanks for your attention</a:t>
            </a:r>
            <a:endParaRPr lang="en-US" sz="6000" dirty="0">
              <a:solidFill>
                <a:srgbClr val="0070C0"/>
              </a:solidFill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64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5046" y="1277471"/>
            <a:ext cx="969533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What are the reasons for </a:t>
            </a:r>
            <a:r>
              <a:rPr lang="en-US" sz="2800" b="1" dirty="0" err="1" smtClean="0">
                <a:solidFill>
                  <a:srgbClr val="0070C0"/>
                </a:solidFill>
              </a:rPr>
              <a:t>endoscopically</a:t>
            </a:r>
            <a:r>
              <a:rPr lang="en-US" sz="2800" b="1" dirty="0" smtClean="0">
                <a:solidFill>
                  <a:srgbClr val="0070C0"/>
                </a:solidFill>
              </a:rPr>
              <a:t> tattooing the colon? </a:t>
            </a:r>
          </a:p>
          <a:p>
            <a:endParaRPr lang="en-US" sz="2800" b="1" dirty="0" smtClean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Colon tattoos are used to mark lesions for subsequent </a:t>
            </a:r>
            <a:r>
              <a:rPr lang="en-US" sz="2400" b="1" dirty="0" smtClean="0">
                <a:solidFill>
                  <a:srgbClr val="FF0000"/>
                </a:solidFill>
              </a:rPr>
              <a:t>surgical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resection</a:t>
            </a:r>
            <a:r>
              <a:rPr lang="en-US" sz="2400" b="1" dirty="0" smtClean="0"/>
              <a:t> </a:t>
            </a:r>
            <a:r>
              <a:rPr lang="en-US" sz="2400" dirty="0" smtClean="0"/>
              <a:t>or for </a:t>
            </a:r>
            <a:r>
              <a:rPr lang="en-US" sz="2400" b="1" dirty="0" smtClean="0">
                <a:solidFill>
                  <a:srgbClr val="FF0000"/>
                </a:solidFill>
              </a:rPr>
              <a:t>later endoscopic resection</a:t>
            </a:r>
            <a:r>
              <a:rPr lang="en-US" sz="2400" dirty="0" smtClean="0"/>
              <a:t>, or to mark an endoscopic resection site for easy </a:t>
            </a:r>
            <a:r>
              <a:rPr lang="en-US" sz="2400" b="1" dirty="0" smtClean="0">
                <a:solidFill>
                  <a:srgbClr val="FF0000"/>
                </a:solidFill>
              </a:rPr>
              <a:t>endoscopic follow-up </a:t>
            </a:r>
            <a:r>
              <a:rPr lang="en-US" sz="2400" dirty="0" smtClean="0"/>
              <a:t>of the resection site.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 Alternatives to tattooing include taking an </a:t>
            </a:r>
            <a:r>
              <a:rPr lang="en-US" sz="2400" b="1" u="sng" dirty="0" smtClean="0"/>
              <a:t>abdominal radiograph with the endoscope tip at the site of the lesion </a:t>
            </a:r>
            <a:r>
              <a:rPr lang="en-US" sz="2400" dirty="0" smtClean="0"/>
              <a:t>(for surgical location) or </a:t>
            </a:r>
            <a:r>
              <a:rPr lang="en-US" sz="2400" b="1" u="sng" dirty="0" smtClean="0"/>
              <a:t>placing metal clips </a:t>
            </a:r>
            <a:r>
              <a:rPr lang="en-US" sz="2400" dirty="0" smtClean="0"/>
              <a:t>near a lesion followed by taking an abdominal radiograph.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 However, </a:t>
            </a:r>
            <a:r>
              <a:rPr lang="en-US" sz="2400" dirty="0" smtClean="0">
                <a:solidFill>
                  <a:srgbClr val="FF0000"/>
                </a:solidFill>
              </a:rPr>
              <a:t>tattooing</a:t>
            </a:r>
            <a:r>
              <a:rPr lang="en-US" sz="2400" dirty="0" smtClean="0"/>
              <a:t> is widely considered </a:t>
            </a:r>
            <a:r>
              <a:rPr lang="en-US" sz="2400" b="1" dirty="0" smtClean="0"/>
              <a:t>the best method </a:t>
            </a:r>
            <a:r>
              <a:rPr lang="en-US" sz="2400" dirty="0" smtClean="0"/>
              <a:t>of marking the colon.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148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5347" y="1109586"/>
            <a:ext cx="1047525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Which lesions should be considered for marking?</a:t>
            </a: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obvious colorectal cancers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lesions with suspected cancer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pedunculated adenomas with endoscopic features of cancer or with sufficient size to have a substantial risk of cancer (</a:t>
            </a:r>
            <a:r>
              <a:rPr lang="en-US" sz="2000" b="1" dirty="0" smtClean="0"/>
              <a:t>≥2 cm in size </a:t>
            </a:r>
            <a:r>
              <a:rPr lang="en-US" sz="2000" dirty="0" smtClean="0"/>
              <a:t>is a reasonable guide),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large</a:t>
            </a:r>
            <a:r>
              <a:rPr lang="en-US" sz="2000" dirty="0" smtClean="0"/>
              <a:t> </a:t>
            </a:r>
            <a:r>
              <a:rPr lang="en-US" sz="2000" b="1" dirty="0" smtClean="0"/>
              <a:t>flat</a:t>
            </a:r>
            <a:r>
              <a:rPr lang="en-US" sz="2000" dirty="0" smtClean="0"/>
              <a:t> </a:t>
            </a:r>
            <a:r>
              <a:rPr lang="en-US" sz="2000" b="1" dirty="0" smtClean="0"/>
              <a:t>or sessile</a:t>
            </a:r>
            <a:r>
              <a:rPr lang="en-US" sz="2000" dirty="0" smtClean="0"/>
              <a:t> lesions removed by </a:t>
            </a:r>
            <a:r>
              <a:rPr lang="en-US" sz="2000" b="1" dirty="0" smtClean="0"/>
              <a:t>piecemeal</a:t>
            </a:r>
            <a:r>
              <a:rPr lang="en-US" sz="2000" dirty="0" smtClean="0"/>
              <a:t> endoscopic mucosal resection (</a:t>
            </a:r>
            <a:r>
              <a:rPr lang="en-US" sz="2000" b="1" dirty="0" smtClean="0"/>
              <a:t>EMR</a:t>
            </a:r>
            <a:r>
              <a:rPr lang="en-US" sz="2000" dirty="0" smtClean="0"/>
              <a:t>) or by endoscopic submucosal dissection (</a:t>
            </a:r>
            <a:r>
              <a:rPr lang="en-US" sz="2000" b="1" dirty="0" smtClean="0"/>
              <a:t>ESD</a:t>
            </a:r>
            <a:r>
              <a:rPr lang="en-US" sz="20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000" dirty="0" smtClean="0"/>
              <a:t>Tattooing is appropriate for such lesions in </a:t>
            </a:r>
            <a:r>
              <a:rPr lang="en-US" sz="2000" dirty="0" smtClean="0">
                <a:solidFill>
                  <a:srgbClr val="FF0000"/>
                </a:solidFill>
              </a:rPr>
              <a:t>all colon locations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FF0000"/>
                </a:solidFill>
              </a:rPr>
              <a:t>except</a:t>
            </a:r>
            <a:r>
              <a:rPr lang="en-US" sz="2000" dirty="0" smtClean="0"/>
              <a:t> it is not required in the </a:t>
            </a:r>
            <a:r>
              <a:rPr lang="en-US" sz="2000" dirty="0" smtClean="0">
                <a:solidFill>
                  <a:srgbClr val="FF0000"/>
                </a:solidFill>
              </a:rPr>
              <a:t>cecum </a:t>
            </a:r>
            <a:r>
              <a:rPr lang="en-US" sz="2000" dirty="0" smtClean="0"/>
              <a:t>because the cecum itself is a completely reliable landmark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11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7812" y="1250576"/>
            <a:ext cx="987014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For the cecum and for some ascending colon lesions, a photograph of the lesion with the </a:t>
            </a:r>
            <a:r>
              <a:rPr lang="en-US" sz="2800" dirty="0" err="1" smtClean="0">
                <a:solidFill>
                  <a:srgbClr val="FF0000"/>
                </a:solidFill>
              </a:rPr>
              <a:t>appendiceal</a:t>
            </a:r>
            <a:r>
              <a:rPr lang="en-US" sz="2800" dirty="0" smtClean="0">
                <a:solidFill>
                  <a:srgbClr val="FF0000"/>
                </a:solidFill>
              </a:rPr>
              <a:t> orifice </a:t>
            </a:r>
            <a:r>
              <a:rPr lang="en-US" sz="2800" dirty="0" smtClean="0"/>
              <a:t>or the </a:t>
            </a:r>
            <a:r>
              <a:rPr lang="en-US" sz="2800" dirty="0" smtClean="0">
                <a:solidFill>
                  <a:srgbClr val="FF0000"/>
                </a:solidFill>
              </a:rPr>
              <a:t>ileocecal valve </a:t>
            </a:r>
            <a:r>
              <a:rPr lang="en-US" sz="2800" dirty="0" smtClean="0"/>
              <a:t>in view serves as an excellent record to guide surgical resection or subsequent endoscopic follow-up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5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6788" y="954741"/>
            <a:ext cx="100852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What types of ink or dye are available?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3200" b="1" dirty="0" smtClean="0"/>
              <a:t>Carbon black </a:t>
            </a:r>
            <a:r>
              <a:rPr lang="en-US" sz="2400" dirty="0" smtClean="0"/>
              <a:t>is the only </a:t>
            </a:r>
            <a:r>
              <a:rPr lang="en-US" sz="2400" dirty="0" smtClean="0">
                <a:solidFill>
                  <a:srgbClr val="FF0000"/>
                </a:solidFill>
              </a:rPr>
              <a:t>permanent</a:t>
            </a:r>
            <a:r>
              <a:rPr lang="en-US" sz="2400" dirty="0" smtClean="0"/>
              <a:t> tattoo appropriate for use in the </a:t>
            </a:r>
            <a:r>
              <a:rPr lang="en-US" sz="2400" dirty="0" err="1" smtClean="0"/>
              <a:t>colorectum</a:t>
            </a:r>
            <a:r>
              <a:rPr lang="en-US" sz="2400" dirty="0" smtClean="0"/>
              <a:t>. Carbon black is available in </a:t>
            </a:r>
            <a:r>
              <a:rPr lang="en-US" sz="3200" b="1" dirty="0" smtClean="0"/>
              <a:t>India ink</a:t>
            </a:r>
            <a:r>
              <a:rPr lang="en-US" sz="2400" dirty="0" smtClean="0"/>
              <a:t>, but pure carbon black is commercially available and approved by the US Food and Drug Administration in a formulation called </a:t>
            </a:r>
            <a:r>
              <a:rPr lang="en-US" sz="3200" b="1" dirty="0" smtClean="0"/>
              <a:t>Spot</a:t>
            </a:r>
            <a:r>
              <a:rPr lang="en-US" sz="2400" dirty="0" smtClean="0"/>
              <a:t> (GI Supply).</a:t>
            </a:r>
          </a:p>
          <a:p>
            <a:r>
              <a:rPr lang="en-US" sz="2400" dirty="0" smtClean="0"/>
              <a:t> A new formulation called </a:t>
            </a:r>
            <a:r>
              <a:rPr lang="en-US" sz="2400" dirty="0" smtClean="0">
                <a:solidFill>
                  <a:srgbClr val="FF0000"/>
                </a:solidFill>
              </a:rPr>
              <a:t>Spot Ex </a:t>
            </a:r>
            <a:r>
              <a:rPr lang="en-US" sz="2400" dirty="0" smtClean="0"/>
              <a:t>is 50% </a:t>
            </a:r>
            <a:r>
              <a:rPr lang="en-US" sz="2400" b="1" dirty="0" smtClean="0"/>
              <a:t>darker</a:t>
            </a:r>
            <a:r>
              <a:rPr lang="en-US" sz="2400" dirty="0" smtClean="0"/>
              <a:t> than the original formulation; it is sold </a:t>
            </a:r>
            <a:r>
              <a:rPr lang="en-US" sz="2400" dirty="0" smtClean="0">
                <a:solidFill>
                  <a:srgbClr val="FF0000"/>
                </a:solidFill>
              </a:rPr>
              <a:t>in 5-mL </a:t>
            </a:r>
            <a:r>
              <a:rPr lang="en-US" sz="2400" dirty="0" smtClean="0"/>
              <a:t>vials and is immediately ready for endoscopic injection</a:t>
            </a:r>
            <a:r>
              <a:rPr lang="en-US" sz="2400" dirty="0" smtClean="0">
                <a:solidFill>
                  <a:srgbClr val="FF0000"/>
                </a:solidFill>
              </a:rPr>
              <a:t> 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94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203876"/>
            <a:ext cx="8016846" cy="4416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59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765" y="1842247"/>
            <a:ext cx="1024665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Other substances injected into the submucosa primarily for the purposes of </a:t>
            </a:r>
            <a:r>
              <a:rPr lang="en-US" sz="3200" b="1" dirty="0" smtClean="0"/>
              <a:t>facilitating EMR and ESD,</a:t>
            </a:r>
          </a:p>
          <a:p>
            <a:r>
              <a:rPr lang="en-US" sz="3200" dirty="0" smtClean="0"/>
              <a:t> such as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indigo carmine, methylene blue, and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indocyanine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green</a:t>
            </a:r>
            <a:r>
              <a:rPr lang="en-US" sz="3200" dirty="0" smtClean="0"/>
              <a:t>, do </a:t>
            </a:r>
            <a:r>
              <a:rPr lang="en-US" sz="3200" dirty="0" smtClean="0">
                <a:solidFill>
                  <a:srgbClr val="FF0000"/>
                </a:solidFill>
              </a:rPr>
              <a:t>not</a:t>
            </a:r>
            <a:r>
              <a:rPr lang="en-US" sz="3200" dirty="0" smtClean="0"/>
              <a:t> leave a </a:t>
            </a:r>
            <a:r>
              <a:rPr lang="en-US" sz="3200" dirty="0" smtClean="0">
                <a:solidFill>
                  <a:srgbClr val="FF0000"/>
                </a:solidFill>
              </a:rPr>
              <a:t>permanent</a:t>
            </a:r>
            <a:r>
              <a:rPr lang="en-US" sz="3200" dirty="0" smtClean="0"/>
              <a:t> tattoo in the colon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3191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41294" y="1143000"/>
            <a:ext cx="1039457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How do the dyes compare in terms of safety, efficacy, and ease of use? </a:t>
            </a:r>
          </a:p>
          <a:p>
            <a:r>
              <a:rPr lang="en-US" sz="3200" b="1" dirty="0" smtClean="0"/>
              <a:t>Carbon black </a:t>
            </a:r>
            <a:r>
              <a:rPr lang="en-US" sz="2800" dirty="0" smtClean="0"/>
              <a:t>in the form of India ink is a very </a:t>
            </a:r>
            <a:r>
              <a:rPr lang="en-US" sz="2800" dirty="0" smtClean="0">
                <a:solidFill>
                  <a:srgbClr val="FF0000"/>
                </a:solidFill>
              </a:rPr>
              <a:t>effective</a:t>
            </a:r>
            <a:r>
              <a:rPr lang="en-US" sz="2800" dirty="0" smtClean="0"/>
              <a:t> tattoo. However, because it contains several other substances that are </a:t>
            </a:r>
            <a:r>
              <a:rPr lang="en-US" sz="2800" b="1" dirty="0" smtClean="0"/>
              <a:t>immunologically active</a:t>
            </a:r>
            <a:r>
              <a:rPr lang="en-US" sz="2800" dirty="0" smtClean="0"/>
              <a:t>, </a:t>
            </a:r>
            <a:r>
              <a:rPr lang="en-US" sz="2800" b="1" dirty="0" smtClean="0"/>
              <a:t>injection</a:t>
            </a:r>
            <a:r>
              <a:rPr lang="en-US" sz="2800" dirty="0" smtClean="0"/>
              <a:t> of </a:t>
            </a:r>
            <a:r>
              <a:rPr lang="en-US" sz="2800" b="1" dirty="0" smtClean="0"/>
              <a:t>India</a:t>
            </a:r>
            <a:r>
              <a:rPr lang="en-US" sz="2800" dirty="0" smtClean="0"/>
              <a:t> </a:t>
            </a:r>
            <a:r>
              <a:rPr lang="en-US" sz="2800" b="1" dirty="0" smtClean="0"/>
              <a:t>ink</a:t>
            </a:r>
            <a:r>
              <a:rPr lang="en-US" sz="2800" dirty="0" smtClean="0"/>
              <a:t> has resulted in complications such as </a:t>
            </a:r>
            <a:r>
              <a:rPr lang="en-US" sz="2800" dirty="0" smtClean="0">
                <a:solidFill>
                  <a:srgbClr val="FF0000"/>
                </a:solidFill>
              </a:rPr>
              <a:t>sterile abscess formation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focal peritonitis, and inflammatory </a:t>
            </a:r>
            <a:r>
              <a:rPr lang="en-US" sz="2800" dirty="0" err="1" smtClean="0">
                <a:solidFill>
                  <a:srgbClr val="FF0000"/>
                </a:solidFill>
              </a:rPr>
              <a:t>pseudotumor</a:t>
            </a:r>
            <a:r>
              <a:rPr lang="en-US" sz="2800" dirty="0" smtClean="0">
                <a:solidFill>
                  <a:srgbClr val="FF0000"/>
                </a:solidFill>
              </a:rPr>
              <a:t>,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and has precipitated </a:t>
            </a:r>
            <a:r>
              <a:rPr lang="en-US" sz="2800" dirty="0" smtClean="0">
                <a:solidFill>
                  <a:srgbClr val="FF0000"/>
                </a:solidFill>
              </a:rPr>
              <a:t>inflammatory bowel disease,</a:t>
            </a:r>
            <a:r>
              <a:rPr lang="en-US" sz="2800" dirty="0" smtClean="0"/>
              <a:t> although very rarely.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48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1361</Words>
  <Application>Microsoft Office PowerPoint</Application>
  <PresentationFormat>Widescreen</PresentationFormat>
  <Paragraphs>73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Brush Script MT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Akbtlğjduo</dc:creator>
  <cp:lastModifiedBy>Akbtlğjduo</cp:lastModifiedBy>
  <cp:revision>16</cp:revision>
  <dcterms:created xsi:type="dcterms:W3CDTF">2023-05-30T18:25:37Z</dcterms:created>
  <dcterms:modified xsi:type="dcterms:W3CDTF">2023-06-16T17:35:52Z</dcterms:modified>
</cp:coreProperties>
</file>